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5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66"/>
    <p:restoredTop sz="94673"/>
  </p:normalViewPr>
  <p:slideViewPr>
    <p:cSldViewPr snapToGrid="0">
      <p:cViewPr>
        <p:scale>
          <a:sx n="100" d="100"/>
          <a:sy n="100" d="100"/>
        </p:scale>
        <p:origin x="41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17E382-EDBB-404E-B23C-71CABD65DADA}" type="datetimeFigureOut">
              <a:rPr lang="en-US" smtClean="0"/>
              <a:t>7/15/24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803312-DAB7-B14E-AFBB-90B0AAE27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797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03312-DAB7-B14E-AFBB-90B0AAE27D2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640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784DA-E3E0-4099-8BC4-1813584CD7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5" y="800100"/>
            <a:ext cx="8447314" cy="3314694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1BD63B-9405-4E42-9E2F-07573F9B15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6415" y="4909459"/>
            <a:ext cx="8292874" cy="914395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8D03A-9A11-476C-B52A-593F3C019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A0168-EB40-45AF-89A1-87DE0A55FFC6}" type="datetime1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50CD1-7906-4885-9A4D-B764220DD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ECA96-1AD5-41FE-AB5C-68ABD6522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09E39A-DA3F-4BDC-A89A-6545C1DD3721}"/>
              </a:ext>
            </a:extLst>
          </p:cNvPr>
          <p:cNvCxnSpPr>
            <a:cxnSpLocks/>
          </p:cNvCxnSpPr>
          <p:nvPr/>
        </p:nvCxnSpPr>
        <p:spPr>
          <a:xfrm>
            <a:off x="360154" y="460266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1362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B4882-AC48-4F1E-837D-E154BEEDC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439"/>
            <a:ext cx="9613106" cy="12828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FD34B7-C335-425E-BF89-DB1A0C235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914525"/>
            <a:ext cx="9613106" cy="3883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D63754-C885-4DC6-962D-C861267B6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68F-747D-436A-B5BB-2EBC3ED499E4}" type="datetime1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C9693-03CD-4EBD-A3D7-BE310CD5F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BBD01-5E50-4FF1-A1D6-B24B7B75E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321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EA1D39-AB23-4CEE-BBAA-55B29415D4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78644"/>
            <a:ext cx="1912144" cy="52720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C20688-FA9B-4ABD-9E9E-C7EADE949A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2" y="578643"/>
            <a:ext cx="7943848" cy="52720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B1A6B-AE19-4BD4-AE49-43E78CC0B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DC11-9E39-40A0-B3DC-E3F2AD04A616}" type="datetime1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862144-27EE-4CE0-B167-F5DBA41B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A40B2-EFB0-47EA-878B-6405E1DC1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269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2BEE8-2E4A-4A4A-833E-89D8D794E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1241944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6CFDA-CDBF-4B24-9EC3-827F540F7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08595"/>
            <a:ext cx="9527275" cy="36439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5871D-4A14-4A17-A0ED-7DDA7752B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BD654-899B-4DAF-93B9-1CBCAB5F6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F7FCA-B968-443D-90A7-E0F3C6D64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7F5CC56-CBE8-4152-AD5E-982DD286AA28}"/>
              </a:ext>
            </a:extLst>
          </p:cNvPr>
          <p:cNvCxnSpPr>
            <a:cxnSpLocks/>
          </p:cNvCxnSpPr>
          <p:nvPr/>
        </p:nvCxnSpPr>
        <p:spPr>
          <a:xfrm>
            <a:off x="386707" y="19050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4279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895B8-786F-418B-9367-52B195268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3426"/>
            <a:ext cx="8840344" cy="3489049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CF574-9044-4964-B6AE-A3983D595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818488"/>
            <a:ext cx="8840344" cy="900772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2A109-E9F9-428E-858A-38375BF1D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05506-6815-4E0E-B1DE-ECA35C2016DF}" type="datetime1">
              <a:rPr lang="en-US" smtClean="0"/>
              <a:t>7/15/24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9BA6F-665B-4D62-84D1-23E03428C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1A2D7-4390-4B51-90D4-900EAAB13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66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166EE-5127-48B4-A6F6-F5F6B38DB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87828"/>
            <a:ext cx="9578683" cy="99060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7B8A9-5914-49F9-8E0E-C8723C5339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2057407"/>
            <a:ext cx="4318906" cy="3725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E7D0C2-CAEA-4E31-8FA6-D866315DF6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69577" y="2057407"/>
            <a:ext cx="4405746" cy="37251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1E5DE2-0BD6-45B3-BDB1-675BA058B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E85F7-A724-48A4-9D33-CEBC5174E865}" type="datetime1">
              <a:rPr lang="en-US" smtClean="0"/>
              <a:t>7/15/24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622B7-97C1-4C72-BCA9-290DC716F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57BEE3-B3AE-45B6-924A-08ABC9518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610397D-8A25-4307-B58D-8DE617EFD26D}"/>
              </a:ext>
            </a:extLst>
          </p:cNvPr>
          <p:cNvCxnSpPr>
            <a:cxnSpLocks/>
          </p:cNvCxnSpPr>
          <p:nvPr/>
        </p:nvCxnSpPr>
        <p:spPr>
          <a:xfrm>
            <a:off x="375523" y="176040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B747697-5C57-4DA6-8ED6-CAB14CDD220A}"/>
              </a:ext>
            </a:extLst>
          </p:cNvPr>
          <p:cNvCxnSpPr>
            <a:cxnSpLocks/>
          </p:cNvCxnSpPr>
          <p:nvPr/>
        </p:nvCxnSpPr>
        <p:spPr>
          <a:xfrm>
            <a:off x="5563342" y="1752600"/>
            <a:ext cx="0" cy="430010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3084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22296-2B01-4044-AD7B-497BAC8AE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09600"/>
            <a:ext cx="10515600" cy="95149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F08880-DE5D-4299-BAC3-D45377C499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989859"/>
            <a:ext cx="4381644" cy="602671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2A655D-7A3A-4BA5-B82A-744276BE25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713126"/>
            <a:ext cx="4381644" cy="31213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037933-BDAC-4317-9B7E-E30CF0B42E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0530" y="1989859"/>
            <a:ext cx="4487137" cy="602671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A5878F-AE56-4F8C-A84A-A8534180DE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50531" y="2713127"/>
            <a:ext cx="4487136" cy="31213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FF249A-9D93-4A8E-9284-5AB19AC0A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06E7A-BDD3-46A3-BEE2-EB821F9236B4}" type="datetime1">
              <a:rPr lang="en-US" smtClean="0"/>
              <a:t>7/15/24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563883-9438-44C9-877E-EC771D1B3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5ED3CC-D7BA-43BD-973A-B09921FED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4B03ADF-AEED-49C1-9CF7-7749387E2A4F}"/>
              </a:ext>
            </a:extLst>
          </p:cNvPr>
          <p:cNvCxnSpPr>
            <a:cxnSpLocks/>
          </p:cNvCxnSpPr>
          <p:nvPr/>
        </p:nvCxnSpPr>
        <p:spPr>
          <a:xfrm>
            <a:off x="378503" y="17526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B5345CA-2FC8-42B9-85F7-84F77724D011}"/>
              </a:ext>
            </a:extLst>
          </p:cNvPr>
          <p:cNvCxnSpPr>
            <a:cxnSpLocks/>
          </p:cNvCxnSpPr>
          <p:nvPr/>
        </p:nvCxnSpPr>
        <p:spPr>
          <a:xfrm>
            <a:off x="5563342" y="1752600"/>
            <a:ext cx="0" cy="430010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8501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8770-E2EE-4C9B-9F89-128DAC661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116" y="703687"/>
            <a:ext cx="9406190" cy="17225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1CE391-8E22-4716-8A8B-C39BA61A7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1540C-9440-4E7A-B71A-BEFEE06869E3}" type="datetime1">
              <a:rPr lang="en-US" smtClean="0"/>
              <a:t>7/15/24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6C042F-179F-4DBC-80B7-34B89EA27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386EA4-4BE5-4D17-A1DC-196FEA972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989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649B6B-2C1C-452D-9F93-BD9A6F2B0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8DDB-88AC-4039-B59C-B05DC4C9C16C}" type="datetime1">
              <a:rPr lang="en-US" smtClean="0"/>
              <a:t>7/15/24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7CA8ED-78AC-4474-8874-E4C424297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0B764-0B68-4801-ADE7-931059129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558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E717A-ED7D-43FE-881F-9407FF220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97476"/>
            <a:ext cx="3932237" cy="169371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FE954-332E-4D66-AFFD-A15389A76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597475"/>
            <a:ext cx="5140180" cy="526357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D15CDA-9FC3-4F17-963C-DD9E226ECC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91194"/>
            <a:ext cx="3932237" cy="357779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CC30BE-8EE8-4A41-B20E-ACEFC980C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2ABFB-60E7-4BA1-866A-7059F058065B}" type="datetime1">
              <a:rPr lang="en-US" smtClean="0"/>
              <a:t>7/15/24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4B6719-F550-42EF-B377-8E41A46D0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7A6636-5EF9-499C-A3A0-3021812D0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546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038CB-27F1-47CF-B05A-CC0688301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59822"/>
            <a:ext cx="3932237" cy="165215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9C67EA-3155-4708-9B86-D7B2B54FC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03687"/>
            <a:ext cx="5212917" cy="496901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B434F1-C813-4E9B-98A4-B0B372CE27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26277"/>
            <a:ext cx="3932237" cy="324642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2A0B8-75E7-465D-84CB-BC9C3FB2F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4112F-55F4-4776-A323-7418930321C8}" type="datetime1">
              <a:rPr lang="en-US" smtClean="0"/>
              <a:t>7/15/24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3879C9-B751-43BD-8B27-FA18290E1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1998FB-27B9-46E5-90E3-09B108B0E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1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FBA68A5-A7C7-4D91-AB95-6E0B6FFD87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F93EBF-655A-4373-ADBE-9606BFA94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439"/>
            <a:ext cx="9485160" cy="12828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AF2994-4D2E-43BB-9D9B-117ED94ABD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91757"/>
            <a:ext cx="9485163" cy="3706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28926-9DF1-4A3E-8B81-2191D6F75E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2" y="6140304"/>
            <a:ext cx="3154896" cy="287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300" baseline="0">
                <a:solidFill>
                  <a:schemeClr val="accent1"/>
                </a:solidFill>
              </a:defRPr>
            </a:lvl1pPr>
          </a:lstStyle>
          <a:p>
            <a:fld id="{CFBEA57F-793F-4683-BD8A-741FD4B89154}" type="datetime1">
              <a:rPr lang="en-US" smtClean="0"/>
              <a:t>7/15/24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1BD4F-CE83-48A3-9683-19CF03C0A5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233562" y="257852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1" cap="all" spc="300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94939-09B3-4A6E-88F8-4D923A56D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21701" y="5672706"/>
            <a:ext cx="951908" cy="7546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 b="1">
                <a:solidFill>
                  <a:schemeClr val="accent1"/>
                </a:solidFill>
              </a:defRPr>
            </a:lvl1pPr>
          </a:lstStyle>
          <a:p>
            <a:fld id="{81D2C36F-4504-47C0-B82F-A167342A27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4051E3-92B2-42FC-BB3D-372E4A614439}"/>
              </a:ext>
            </a:extLst>
          </p:cNvPr>
          <p:cNvSpPr/>
          <p:nvPr/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</a:extLst>
          </p:cNvPr>
          <p:cNvCxnSpPr>
            <a:cxnSpLocks/>
          </p:cNvCxnSpPr>
          <p:nvPr/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6A478A1-0B34-4F2B-88FA-CF47551E5DF9}"/>
              </a:ext>
            </a:extLst>
          </p:cNvPr>
          <p:cNvCxnSpPr>
            <a:cxnSpLocks/>
          </p:cNvCxnSpPr>
          <p:nvPr/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4329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24" r:id="rId6"/>
    <p:sldLayoutId id="2147483719" r:id="rId7"/>
    <p:sldLayoutId id="2147483720" r:id="rId8"/>
    <p:sldLayoutId id="2147483721" r:id="rId9"/>
    <p:sldLayoutId id="2147483723" r:id="rId10"/>
    <p:sldLayoutId id="2147483722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4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1580BD-7D80-4957-A58D-916E994AB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2C45B16-36EC-4606-9AE0-6F220A940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olorful light bulb with business icons">
            <a:extLst>
              <a:ext uri="{FF2B5EF4-FFF2-40B4-BE49-F238E27FC236}">
                <a16:creationId xmlns:a16="http://schemas.microsoft.com/office/drawing/2014/main" id="{4AC1B709-7722-8F52-6539-84D67BF11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7000"/>
          </a:blip>
          <a:srcRect t="11465" b="8178"/>
          <a:stretch/>
        </p:blipFill>
        <p:spPr>
          <a:xfrm>
            <a:off x="-12503" y="1"/>
            <a:ext cx="12191999" cy="685799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B59DE95-F3B9-4A35-9681-78FA926F02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rgbClr val="FFFFFF"/>
            </a:solidFill>
          </a:ln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443F1C-2599-AED6-9DA7-CCD7085AE0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06731" y="4521057"/>
            <a:ext cx="6241965" cy="1535402"/>
          </a:xfrm>
          <a:gradFill flip="none" rotWithShape="1">
            <a:gsLst>
              <a:gs pos="3000">
                <a:schemeClr val="bg1">
                  <a:lumMod val="75000"/>
                  <a:alpha val="39000"/>
                </a:schemeClr>
              </a:gs>
              <a:gs pos="44000">
                <a:schemeClr val="bg1">
                  <a:lumMod val="65000"/>
                  <a:alpha val="93000"/>
                </a:schemeClr>
              </a:gs>
              <a:gs pos="58000">
                <a:schemeClr val="bg1">
                  <a:lumMod val="65000"/>
                  <a:alpha val="65000"/>
                </a:schemeClr>
              </a:gs>
              <a:gs pos="100000">
                <a:schemeClr val="bg1">
                  <a:lumMod val="50000"/>
                  <a:alpha val="87000"/>
                </a:schemeClr>
              </a:gs>
            </a:gsLst>
            <a:lin ang="0" scaled="1"/>
            <a:tileRect/>
          </a:gradFill>
        </p:spPr>
        <p:txBody>
          <a:bodyPr anchor="ctr">
            <a:noAutofit/>
          </a:bodyPr>
          <a:lstStyle/>
          <a:p>
            <a:r>
              <a:rPr lang="en-US" sz="5500" dirty="0">
                <a:solidFill>
                  <a:srgbClr val="FF0000"/>
                </a:solidFill>
                <a:effectLst>
                  <a:glow rad="127000">
                    <a:schemeClr val="accent1">
                      <a:lumMod val="40000"/>
                      <a:lumOff val="60000"/>
                    </a:schemeClr>
                  </a:glow>
                </a:effectLst>
              </a:rPr>
              <a:t>U</a:t>
            </a:r>
            <a:r>
              <a:rPr lang="en-US" sz="5500" dirty="0">
                <a:solidFill>
                  <a:srgbClr val="FFC000"/>
                </a:solidFill>
                <a:effectLst>
                  <a:glow rad="127000">
                    <a:schemeClr val="accent1">
                      <a:lumMod val="40000"/>
                      <a:lumOff val="60000"/>
                    </a:schemeClr>
                  </a:glow>
                </a:effectLst>
              </a:rPr>
              <a:t>n</a:t>
            </a:r>
            <a:r>
              <a:rPr lang="en-US" sz="5500" dirty="0">
                <a:solidFill>
                  <a:srgbClr val="FFFF00"/>
                </a:solidFill>
                <a:effectLst>
                  <a:glow rad="127000">
                    <a:schemeClr val="accent1">
                      <a:lumMod val="40000"/>
                      <a:lumOff val="60000"/>
                    </a:schemeClr>
                  </a:glow>
                </a:effectLst>
              </a:rPr>
              <a:t>i</a:t>
            </a:r>
            <a:r>
              <a:rPr lang="en-US" sz="5500" dirty="0">
                <a:solidFill>
                  <a:schemeClr val="accent6">
                    <a:lumMod val="75000"/>
                  </a:schemeClr>
                </a:solidFill>
                <a:effectLst>
                  <a:glow rad="127000">
                    <a:schemeClr val="accent1">
                      <a:lumMod val="40000"/>
                      <a:lumOff val="60000"/>
                    </a:schemeClr>
                  </a:glow>
                </a:effectLst>
              </a:rPr>
              <a:t>c</a:t>
            </a:r>
            <a:r>
              <a:rPr lang="en-US" sz="5500" dirty="0">
                <a:solidFill>
                  <a:srgbClr val="0070C0"/>
                </a:solidFill>
                <a:effectLst>
                  <a:glow rad="127000">
                    <a:schemeClr val="accent1">
                      <a:lumMod val="40000"/>
                      <a:lumOff val="60000"/>
                    </a:schemeClr>
                  </a:glow>
                </a:effectLst>
              </a:rPr>
              <a:t>or</a:t>
            </a:r>
            <a:r>
              <a:rPr lang="en-US" sz="5500" dirty="0">
                <a:solidFill>
                  <a:srgbClr val="7030A0"/>
                </a:solidFill>
                <a:effectLst>
                  <a:glow rad="127000">
                    <a:schemeClr val="accent1">
                      <a:lumMod val="40000"/>
                      <a:lumOff val="60000"/>
                    </a:schemeClr>
                  </a:glow>
                </a:effectLst>
              </a:rPr>
              <a:t>n</a:t>
            </a:r>
            <a:r>
              <a:rPr lang="en-US" sz="5500" dirty="0">
                <a:solidFill>
                  <a:srgbClr val="FFFFFF"/>
                </a:solidFill>
                <a:effectLst>
                  <a:glow rad="127000">
                    <a:schemeClr val="accent1">
                      <a:lumMod val="40000"/>
                      <a:lumOff val="60000"/>
                    </a:schemeClr>
                  </a:glow>
                </a:effectLst>
              </a:rPr>
              <a:t> </a:t>
            </a:r>
            <a:r>
              <a:rPr lang="en-US" sz="5500" dirty="0">
                <a:solidFill>
                  <a:srgbClr val="FFFFFF"/>
                </a:solidFill>
              </a:rPr>
              <a:t>Growth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ECE2DE-64BB-405A-AB10-CB488261A2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3301" y="4533812"/>
            <a:ext cx="3063431" cy="1551635"/>
          </a:xfrm>
          <a:gradFill flip="none" rotWithShape="1">
            <a:gsLst>
              <a:gs pos="0">
                <a:schemeClr val="accent3">
                  <a:lumMod val="20000"/>
                  <a:lumOff val="80000"/>
                </a:schemeClr>
              </a:gs>
              <a:gs pos="40000">
                <a:schemeClr val="bg2">
                  <a:lumMod val="90000"/>
                </a:schemeClr>
              </a:gs>
              <a:gs pos="55000">
                <a:schemeClr val="bg2">
                  <a:lumMod val="90000"/>
                </a:schemeClr>
              </a:gs>
              <a:gs pos="99000">
                <a:schemeClr val="bg1">
                  <a:lumMod val="65000"/>
                  <a:alpha val="78000"/>
                </a:schemeClr>
              </a:gs>
            </a:gsLst>
            <a:lin ang="0" scaled="1"/>
            <a:tileRect/>
          </a:gradFill>
        </p:spPr>
        <p:txBody>
          <a:bodyPr anchor="t">
            <a:normAutofit fontScale="92500" lnSpcReduction="10000"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Athena Wu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Ian Nguyen</a:t>
            </a:r>
          </a:p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Lana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Huyen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Oty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Baasandorj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E687E3B-9C6D-4102-8F38-DCB77C49C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2D5243F-6AFC-4A87-8525-C3B22EFD9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4495800"/>
            <a:ext cx="10375638" cy="0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73C7C39-C73B-4051-B742-C9086B7BE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1185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80701-5D62-D9CB-DDBA-F879E8BCF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Overview: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BA846-8B71-67F4-5438-BB993B22DC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2106276"/>
            <a:ext cx="9527275" cy="364393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A PRIVATELY HELD STARTUP WITH VALUATION ABOVE 1 BILLION USD</a:t>
            </a:r>
          </a:p>
          <a:p>
            <a:pPr marL="0" indent="0" algn="ctr">
              <a:buNone/>
            </a:pPr>
            <a:endParaRPr lang="en-US" dirty="0"/>
          </a:p>
          <a:p>
            <a:r>
              <a:rPr lang="en-US" sz="2000" dirty="0"/>
              <a:t>Using the data of each unicorn company between 2022 and 2024, we will look at:</a:t>
            </a:r>
          </a:p>
          <a:p>
            <a:pPr lvl="1"/>
            <a:r>
              <a:rPr lang="en-US" sz="2000" dirty="0"/>
              <a:t>The relationship between growth and: Industry, year inducted as a Unicorn company, and location</a:t>
            </a:r>
          </a:p>
          <a:p>
            <a:pPr lvl="1"/>
            <a:r>
              <a:rPr lang="en-US" sz="2000" dirty="0"/>
              <a:t>Visualizations of the data </a:t>
            </a:r>
          </a:p>
          <a:p>
            <a:pPr lvl="1"/>
            <a:r>
              <a:rPr lang="en-US" sz="2000" dirty="0"/>
              <a:t>Analysis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1C0183-E957-3981-75C6-F55EEEF6D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SOURCES IN APPENDIX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01C407-3217-333B-78D1-8D5BE70B8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2</a:t>
            </a:fld>
            <a:endParaRPr lang="en-US"/>
          </a:p>
        </p:txBody>
      </p:sp>
      <p:pic>
        <p:nvPicPr>
          <p:cNvPr id="10" name="Graphic 9" descr="Unicorn outline">
            <a:extLst>
              <a:ext uri="{FF2B5EF4-FFF2-40B4-BE49-F238E27FC236}">
                <a16:creationId xmlns:a16="http://schemas.microsoft.com/office/drawing/2014/main" id="{7D69F4E1-D2B1-BBD9-4F88-D1A56FDF0F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8653" y="266580"/>
            <a:ext cx="1560362" cy="156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945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033E41-DBD4-5FE0-B239-58D751562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Sources in appendix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39BE85-B876-E9D5-E544-5366F70AC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3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227E7B-87FE-9B26-C334-ECF20474C6A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415636" y="430621"/>
            <a:ext cx="7980218" cy="27757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C6FFD38-FF94-6C69-768F-A56E2F821C2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415635" y="3206349"/>
            <a:ext cx="7980219" cy="277572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C023EED-83A2-EE41-F65B-C278C651B8AE}"/>
              </a:ext>
            </a:extLst>
          </p:cNvPr>
          <p:cNvSpPr txBox="1"/>
          <p:nvPr/>
        </p:nvSpPr>
        <p:spPr>
          <a:xfrm>
            <a:off x="11034811" y="430621"/>
            <a:ext cx="553998" cy="5125052"/>
          </a:xfrm>
          <a:prstGeom prst="rect">
            <a:avLst/>
          </a:prstGeom>
          <a:noFill/>
        </p:spPr>
        <p:txBody>
          <a:bodyPr vert="vert" wrap="square" rtlCol="0" anchor="ctr" anchorCtr="0">
            <a:spAutoFit/>
          </a:bodyPr>
          <a:lstStyle/>
          <a:p>
            <a:r>
              <a:rPr lang="en-US" sz="2400" dirty="0"/>
              <a:t>INDUDSTRY 2022 GROWTH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60C937-F666-920C-C07A-F6D3864463E0}"/>
              </a:ext>
            </a:extLst>
          </p:cNvPr>
          <p:cNvSpPr txBox="1"/>
          <p:nvPr/>
        </p:nvSpPr>
        <p:spPr>
          <a:xfrm>
            <a:off x="8395854" y="2736502"/>
            <a:ext cx="1943100" cy="138499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tx1">
                    <a:alpha val="84000"/>
                  </a:schemeClr>
                </a:solidFill>
              </a:rPr>
              <a:t>Artificial Intelligence experienced the highest average growth rate, while the E-commerce &amp; Direct-to-Consumer and Edtech industries saw significant declines.</a:t>
            </a:r>
          </a:p>
        </p:txBody>
      </p:sp>
    </p:spTree>
    <p:extLst>
      <p:ext uri="{BB962C8B-B14F-4D97-AF65-F5344CB8AC3E}">
        <p14:creationId xmlns:p14="http://schemas.microsoft.com/office/powerpoint/2010/main" val="3854647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D22E1B-6156-EC6F-2154-490BCB57B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Sources in appendix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E02D2A-4F23-44D7-6B62-223F2DCF3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25F694-5A7C-E0B2-2402-B8272ADCFDB9}"/>
              </a:ext>
            </a:extLst>
          </p:cNvPr>
          <p:cNvSpPr txBox="1"/>
          <p:nvPr/>
        </p:nvSpPr>
        <p:spPr>
          <a:xfrm>
            <a:off x="11020656" y="866474"/>
            <a:ext cx="553998" cy="5125052"/>
          </a:xfrm>
          <a:prstGeom prst="rect">
            <a:avLst/>
          </a:prstGeom>
          <a:noFill/>
        </p:spPr>
        <p:txBody>
          <a:bodyPr vert="vert" wrap="square" rtlCol="0" anchor="ctr" anchorCtr="0">
            <a:spAutoFit/>
          </a:bodyPr>
          <a:lstStyle/>
          <a:p>
            <a:r>
              <a:rPr lang="en-US" sz="2400" dirty="0"/>
              <a:t>INDUDSTRY 2023 GROWTH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E4AC14-7252-145C-8D5D-78A19593386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2652577" y="430621"/>
            <a:ext cx="8076994" cy="28093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169426-FFD8-5523-B80D-6D6A7A2B821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2652577" y="3240010"/>
            <a:ext cx="8076994" cy="27515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A99016F-4EF8-DF7E-34CF-26256C01E4F4}"/>
              </a:ext>
            </a:extLst>
          </p:cNvPr>
          <p:cNvSpPr txBox="1"/>
          <p:nvPr/>
        </p:nvSpPr>
        <p:spPr>
          <a:xfrm>
            <a:off x="563935" y="2644170"/>
            <a:ext cx="1943100" cy="1569660"/>
          </a:xfrm>
          <a:prstGeom prst="rect">
            <a:avLst/>
          </a:prstGeom>
          <a:noFill/>
          <a:effectLst>
            <a:glow rad="127000">
              <a:schemeClr val="accent1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tx1">
                    <a:alpha val="84000"/>
                  </a:schemeClr>
                </a:solidFill>
              </a:rPr>
              <a:t>Data Management &amp; Analytics and Artificial Intelligence industries had notable growth, whereas the Internet and Supply Chain, Logistics, &amp; Delivery industries experienced a decrease</a:t>
            </a:r>
          </a:p>
        </p:txBody>
      </p:sp>
    </p:spTree>
    <p:extLst>
      <p:ext uri="{BB962C8B-B14F-4D97-AF65-F5344CB8AC3E}">
        <p14:creationId xmlns:p14="http://schemas.microsoft.com/office/powerpoint/2010/main" val="1943046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A253D3-77D1-C125-17FF-AE9DFAFD1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Sources in appendix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99F634-080E-E56C-3F04-2CEED5A6B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A88D7D-1ECD-6FE6-8965-DA3A386CEF84}"/>
              </a:ext>
            </a:extLst>
          </p:cNvPr>
          <p:cNvSpPr txBox="1"/>
          <p:nvPr/>
        </p:nvSpPr>
        <p:spPr>
          <a:xfrm>
            <a:off x="11020656" y="866474"/>
            <a:ext cx="553998" cy="5125052"/>
          </a:xfrm>
          <a:prstGeom prst="rect">
            <a:avLst/>
          </a:prstGeom>
          <a:noFill/>
        </p:spPr>
        <p:txBody>
          <a:bodyPr vert="vert" wrap="square" rtlCol="0" anchor="ctr" anchorCtr="0">
            <a:spAutoFit/>
          </a:bodyPr>
          <a:lstStyle/>
          <a:p>
            <a:r>
              <a:rPr lang="en-US" sz="2400" dirty="0"/>
              <a:t>INDUDSTRY TOTAL GROWTH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A8328C-769C-F5EB-F09F-335E758A93B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387925" y="430621"/>
            <a:ext cx="8132620" cy="27371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1512BC-8DEF-EEC4-1D39-65A29ED9FE1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387926" y="3162789"/>
            <a:ext cx="8132620" cy="28287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609531D-4A7F-E6A9-3038-1B59FD30CD80}"/>
              </a:ext>
            </a:extLst>
          </p:cNvPr>
          <p:cNvSpPr txBox="1"/>
          <p:nvPr/>
        </p:nvSpPr>
        <p:spPr>
          <a:xfrm>
            <a:off x="8699572" y="2644170"/>
            <a:ext cx="1943100" cy="1938992"/>
          </a:xfrm>
          <a:prstGeom prst="rect">
            <a:avLst/>
          </a:prstGeom>
          <a:noFill/>
          <a:effectLst>
            <a:glow rad="127000">
              <a:schemeClr val="accent1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tx1">
                    <a:alpha val="84000"/>
                  </a:schemeClr>
                </a:solidFill>
              </a:rPr>
              <a:t>Artificial Intelligence and Other industries demonstrated the most substantial average total growth, highlighting their strong performance over the period, while the E-commerce &amp; Direct-to-Consumer and Edtech industries underperformed</a:t>
            </a:r>
          </a:p>
        </p:txBody>
      </p:sp>
    </p:spTree>
    <p:extLst>
      <p:ext uri="{BB962C8B-B14F-4D97-AF65-F5344CB8AC3E}">
        <p14:creationId xmlns:p14="http://schemas.microsoft.com/office/powerpoint/2010/main" val="3692139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603368-3285-4562-6CB3-00725A241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8DDB-88AC-4039-B59C-B05DC4C9C16C}" type="datetime1">
              <a:rPr lang="en-US" smtClean="0"/>
              <a:t>7/15/24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4E85B7-D21B-AD45-9777-4FBEC1E34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Country vs growth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D4F93-ED39-04F9-CCBC-A0CC909FE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 descr="A graph of the average cagr by country&#10;&#10;Description automatically generated">
            <a:extLst>
              <a:ext uri="{FF2B5EF4-FFF2-40B4-BE49-F238E27FC236}">
                <a16:creationId xmlns:a16="http://schemas.microsoft.com/office/drawing/2014/main" id="{10BCE5CD-7E41-0C92-6FDF-9F6B54D1AE9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628652" y="533097"/>
            <a:ext cx="7772400" cy="5139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036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2670A5-CF03-BE35-1654-3832C5FCC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A8ED1E-699F-1348-3F42-06F7829B1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Map visualizations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1794E8-EEB5-D4D6-0604-DF0E0CD30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7</a:t>
            </a:fld>
            <a:endParaRPr lang="en-US"/>
          </a:p>
        </p:txBody>
      </p:sp>
      <p:pic>
        <p:nvPicPr>
          <p:cNvPr id="28" name="Picture 27" descr="A map of the world with red dots&#10;&#10;Description automatically generated">
            <a:extLst>
              <a:ext uri="{FF2B5EF4-FFF2-40B4-BE49-F238E27FC236}">
                <a16:creationId xmlns:a16="http://schemas.microsoft.com/office/drawing/2014/main" id="{B8ADD248-F0B4-6869-7397-BE250C97E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7166" y="420478"/>
            <a:ext cx="4799025" cy="2392543"/>
          </a:xfrm>
          <a:prstGeom prst="rect">
            <a:avLst/>
          </a:prstGeom>
        </p:spPr>
      </p:pic>
      <p:pic>
        <p:nvPicPr>
          <p:cNvPr id="30" name="Picture 29" descr="A map of the world with different colored circles&#10;&#10;Description automatically generated">
            <a:extLst>
              <a:ext uri="{FF2B5EF4-FFF2-40B4-BE49-F238E27FC236}">
                <a16:creationId xmlns:a16="http://schemas.microsoft.com/office/drawing/2014/main" id="{A26A0005-80CC-8E23-2B1A-019E2AD27A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2" y="398685"/>
            <a:ext cx="4799024" cy="2436127"/>
          </a:xfrm>
          <a:prstGeom prst="rect">
            <a:avLst/>
          </a:prstGeom>
        </p:spPr>
      </p:pic>
      <p:pic>
        <p:nvPicPr>
          <p:cNvPr id="32" name="Picture 31" descr="A map of the world with different colored circles&#10;&#10;Description automatically generated">
            <a:extLst>
              <a:ext uri="{FF2B5EF4-FFF2-40B4-BE49-F238E27FC236}">
                <a16:creationId xmlns:a16="http://schemas.microsoft.com/office/drawing/2014/main" id="{09ACCB50-2BA4-ECCD-FF62-98D38666C4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6017" y="2948427"/>
            <a:ext cx="4152902" cy="2193105"/>
          </a:xfrm>
          <a:prstGeom prst="rect">
            <a:avLst/>
          </a:prstGeom>
        </p:spPr>
      </p:pic>
      <p:pic>
        <p:nvPicPr>
          <p:cNvPr id="34" name="Picture 33" descr="A map of the world with different colored circles&#10;&#10;Description automatically generated">
            <a:extLst>
              <a:ext uri="{FF2B5EF4-FFF2-40B4-BE49-F238E27FC236}">
                <a16:creationId xmlns:a16="http://schemas.microsoft.com/office/drawing/2014/main" id="{63924659-8383-2A9C-7939-731866707C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0164" y="2159488"/>
            <a:ext cx="4138582" cy="2237772"/>
          </a:xfrm>
          <a:prstGeom prst="rect">
            <a:avLst/>
          </a:prstGeom>
        </p:spPr>
      </p:pic>
      <p:pic>
        <p:nvPicPr>
          <p:cNvPr id="36" name="Picture 35" descr="A map of the world with red dots&#10;&#10;Description automatically generated">
            <a:extLst>
              <a:ext uri="{FF2B5EF4-FFF2-40B4-BE49-F238E27FC236}">
                <a16:creationId xmlns:a16="http://schemas.microsoft.com/office/drawing/2014/main" id="{0A764D48-D2B0-E36E-3D06-F73EA4DAB1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8391" y="3721935"/>
            <a:ext cx="4152902" cy="219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406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B1ECA5-644F-AF76-C9EE-9056A48E1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8DDB-88AC-4039-B59C-B05DC4C9C16C}" type="datetime1">
              <a:rPr lang="en-US" smtClean="0"/>
              <a:t>7/15/24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7CC4E6-D852-3907-100A-AA924CEB0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280019-26DA-862A-0FB3-5E66E674A86C}"/>
              </a:ext>
            </a:extLst>
          </p:cNvPr>
          <p:cNvSpPr txBox="1"/>
          <p:nvPr/>
        </p:nvSpPr>
        <p:spPr>
          <a:xfrm>
            <a:off x="628652" y="906839"/>
            <a:ext cx="970914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Set Sources: </a:t>
            </a:r>
          </a:p>
          <a:p>
            <a:endParaRPr lang="en-US" dirty="0"/>
          </a:p>
          <a:p>
            <a:r>
              <a:rPr lang="en-US" dirty="0"/>
              <a:t>CB Insights: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	- https://</a:t>
            </a:r>
            <a:r>
              <a:rPr lang="en-US" dirty="0" err="1"/>
              <a:t>www.cbinsights.com</a:t>
            </a:r>
            <a:r>
              <a:rPr lang="en-US" dirty="0"/>
              <a:t>/research-unicorn-companies</a:t>
            </a:r>
          </a:p>
          <a:p>
            <a:endParaRPr lang="en-US" dirty="0"/>
          </a:p>
          <a:p>
            <a:r>
              <a:rPr lang="en-US" dirty="0"/>
              <a:t>Kaggle: </a:t>
            </a:r>
          </a:p>
          <a:p>
            <a:endParaRPr lang="en-US" dirty="0"/>
          </a:p>
          <a:p>
            <a:r>
              <a:rPr lang="en-US" dirty="0"/>
              <a:t>	- https://</a:t>
            </a:r>
            <a:r>
              <a:rPr lang="en-US" dirty="0" err="1"/>
              <a:t>www.kaggle.com</a:t>
            </a:r>
            <a:r>
              <a:rPr lang="en-US" dirty="0"/>
              <a:t>/datasets/</a:t>
            </a:r>
            <a:r>
              <a:rPr lang="en-US" dirty="0" err="1"/>
              <a:t>tahzeer</a:t>
            </a:r>
            <a:r>
              <a:rPr lang="en-US" dirty="0"/>
              <a:t>/unicorn-startup-companies-july-2023</a:t>
            </a:r>
          </a:p>
          <a:p>
            <a:r>
              <a:rPr lang="en-US" dirty="0"/>
              <a:t>	- https://</a:t>
            </a:r>
            <a:r>
              <a:rPr lang="en-US" dirty="0" err="1"/>
              <a:t>www.kaggle.com</a:t>
            </a:r>
            <a:r>
              <a:rPr lang="en-US" dirty="0"/>
              <a:t>/datasets/</a:t>
            </a:r>
            <a:r>
              <a:rPr lang="en-US" dirty="0" err="1"/>
              <a:t>ramjasmaurya</a:t>
            </a:r>
            <a:r>
              <a:rPr lang="en-US" dirty="0"/>
              <a:t>/unicorn-startups</a:t>
            </a:r>
          </a:p>
          <a:p>
            <a:r>
              <a:rPr 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D999B6-05AF-5AD3-9B80-35582EBD3205}"/>
              </a:ext>
            </a:extLst>
          </p:cNvPr>
          <p:cNvSpPr txBox="1"/>
          <p:nvPr/>
        </p:nvSpPr>
        <p:spPr>
          <a:xfrm>
            <a:off x="10928323" y="1243390"/>
            <a:ext cx="738664" cy="4371220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r>
              <a:rPr lang="en-US" sz="3600" dirty="0"/>
              <a:t>sources</a:t>
            </a:r>
          </a:p>
        </p:txBody>
      </p:sp>
    </p:spTree>
    <p:extLst>
      <p:ext uri="{BB962C8B-B14F-4D97-AF65-F5344CB8AC3E}">
        <p14:creationId xmlns:p14="http://schemas.microsoft.com/office/powerpoint/2010/main" val="1136109393"/>
      </p:ext>
    </p:extLst>
  </p:cSld>
  <p:clrMapOvr>
    <a:masterClrMapping/>
  </p:clrMapOvr>
</p:sld>
</file>

<file path=ppt/theme/theme1.xml><?xml version="1.0" encoding="utf-8"?>
<a:theme xmlns:a="http://schemas.openxmlformats.org/drawingml/2006/main" name="MemoVTI">
  <a:themeElements>
    <a:clrScheme name="AnalogousFromRegularSeedRightStep">
      <a:dk1>
        <a:srgbClr val="000000"/>
      </a:dk1>
      <a:lt1>
        <a:srgbClr val="FFFFFF"/>
      </a:lt1>
      <a:dk2>
        <a:srgbClr val="412724"/>
      </a:dk2>
      <a:lt2>
        <a:srgbClr val="E2E8E4"/>
      </a:lt2>
      <a:accent1>
        <a:srgbClr val="D739AE"/>
      </a:accent1>
      <a:accent2>
        <a:srgbClr val="C5275A"/>
      </a:accent2>
      <a:accent3>
        <a:srgbClr val="D74839"/>
      </a:accent3>
      <a:accent4>
        <a:srgbClr val="C57827"/>
      </a:accent4>
      <a:accent5>
        <a:srgbClr val="B0A72F"/>
      </a:accent5>
      <a:accent6>
        <a:srgbClr val="81B223"/>
      </a:accent6>
      <a:hlink>
        <a:srgbClr val="31944B"/>
      </a:hlink>
      <a:folHlink>
        <a:srgbClr val="7F7F7F"/>
      </a:folHlink>
    </a:clrScheme>
    <a:fontScheme name="Elephant Univers Condensed">
      <a:majorFont>
        <a:latin typeface="Elephant"/>
        <a:ea typeface=""/>
        <a:cs typeface=""/>
      </a:majorFont>
      <a:minorFont>
        <a:latin typeface="Univers Condens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moVTI" id="{DF30D94D-D909-45F8-8565-C675708280D4}" vid="{636A8D8B-0354-48FA-9492-83E81C2616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229</Words>
  <Application>Microsoft Macintosh PowerPoint</Application>
  <PresentationFormat>Widescreen</PresentationFormat>
  <Paragraphs>46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Arial</vt:lpstr>
      <vt:lpstr>Elephant</vt:lpstr>
      <vt:lpstr>Univers Condensed</vt:lpstr>
      <vt:lpstr>MemoVTI</vt:lpstr>
      <vt:lpstr>Unicorn Growth</vt:lpstr>
      <vt:lpstr>             Overview: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Lana Huyen</dc:creator>
  <cp:lastModifiedBy>Lana Huyen</cp:lastModifiedBy>
  <cp:revision>5</cp:revision>
  <dcterms:created xsi:type="dcterms:W3CDTF">2024-07-15T18:07:05Z</dcterms:created>
  <dcterms:modified xsi:type="dcterms:W3CDTF">2024-07-15T20:47:42Z</dcterms:modified>
</cp:coreProperties>
</file>

<file path=docProps/thumbnail.jpeg>
</file>